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017" r:id="rId3"/>
    <p:sldId id="1018" r:id="rId4"/>
    <p:sldId id="1019" r:id="rId5"/>
    <p:sldId id="1029" r:id="rId6"/>
    <p:sldId id="1057" r:id="rId7"/>
    <p:sldId id="1058" r:id="rId8"/>
    <p:sldId id="1033" r:id="rId9"/>
    <p:sldId id="1040" r:id="rId10"/>
    <p:sldId id="1069" r:id="rId11"/>
    <p:sldId id="1043" r:id="rId12"/>
    <p:sldId id="1053" r:id="rId13"/>
    <p:sldId id="1054" r:id="rId14"/>
    <p:sldId id="1055" r:id="rId15"/>
    <p:sldId id="1056" r:id="rId16"/>
    <p:sldId id="1061" r:id="rId17"/>
    <p:sldId id="1063" r:id="rId18"/>
    <p:sldId id="1064" r:id="rId19"/>
    <p:sldId id="1065" r:id="rId20"/>
    <p:sldId id="1066" r:id="rId21"/>
    <p:sldId id="1067" r:id="rId22"/>
    <p:sldId id="1068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74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8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的描述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加速度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908720"/>
                <a:ext cx="11485848" cy="4452757"/>
              </a:xfrm>
              <a:prstGeom prst="rect">
                <a:avLst/>
              </a:prstGeom>
              <a:solidFill>
                <a:srgbClr val="E3F2E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应用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计算加速度时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各个物理量应根据规定的正方向加上相应的正、负号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要明确加速度、速度的矢量性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进一步深化对物理概念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理解</a:t>
                </a:r>
                <a:endPara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依据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计算出的加速度为时间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内的平均加速度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趋近于零时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计算出的加速度为瞬时加速度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9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平均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加速度必须指明是哪一段时间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或哪一段位移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内的平均加速度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瞬时加速度必须指明是哪一个时刻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或哪一个位置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的瞬时加速度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908720"/>
                <a:ext cx="11485848" cy="4452757"/>
              </a:xfrm>
              <a:prstGeom prst="rect">
                <a:avLst/>
              </a:prstGeom>
              <a:blipFill>
                <a:blip r:embed="rId2"/>
                <a:stretch>
                  <a:fillRect l="-796" r="-849" b="-137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关键提醒.eps" descr="id:21474902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43328"/>
            <a:ext cx="2030256" cy="42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48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猎豹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是一种大型猫科动物，能在短时间内爆发出惊人的加速度，从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km/h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只需约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；牧羊犬是一种大型犬科动物，具有耐力强、速度快的特性，从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只需约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上述过程中猎豹与牧羊犬的加速度之比约为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6751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             </a:t>
            </a:r>
            <a:r>
              <a:rPr lang="en-US" altLang="zh-CN" b="1" dirty="0"/>
              <a:t>A</a:t>
            </a:r>
            <a:endParaRPr lang="en-US" altLang="zh-CN" b="1" dirty="0" smtClean="0"/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3645024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3989979"/>
                <a:ext cx="11485848" cy="2122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v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km/h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</a:t>
                </a:r>
                <a:r>
                  <a:rPr lang="en-US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根据加速度的定义式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猎豹的加速度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𝟐𝟕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9.3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牧羊犬的加速度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故猎豹与牧羊犬的加速度之比约为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989979"/>
                <a:ext cx="11485848" cy="2122312"/>
              </a:xfrm>
              <a:prstGeom prst="rect">
                <a:avLst/>
              </a:prstGeom>
              <a:blipFill>
                <a:blip r:embed="rId4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9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2137" y="4235020"/>
            <a:ext cx="864096" cy="30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3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、速度变化量、加速度的关系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920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1406462"/>
                  </p:ext>
                </p:extLst>
              </p:nvPr>
            </p:nvGraphicFramePr>
            <p:xfrm>
              <a:off x="343710" y="1568133"/>
              <a:ext cx="11502993" cy="42371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0576">
                      <a:extLst>
                        <a:ext uri="{9D8B030D-6E8A-4147-A177-3AD203B41FA5}">
                          <a16:colId xmlns:a16="http://schemas.microsoft.com/office/drawing/2014/main" val="2538752421"/>
                        </a:ext>
                      </a:extLst>
                    </a:gridCol>
                    <a:gridCol w="3394776">
                      <a:extLst>
                        <a:ext uri="{9D8B030D-6E8A-4147-A177-3AD203B41FA5}">
                          <a16:colId xmlns:a16="http://schemas.microsoft.com/office/drawing/2014/main" val="484756593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3201852067"/>
                        </a:ext>
                      </a:extLst>
                    </a:gridCol>
                    <a:gridCol w="3519249">
                      <a:extLst>
                        <a:ext uri="{9D8B030D-6E8A-4147-A177-3AD203B41FA5}">
                          <a16:colId xmlns:a16="http://schemas.microsoft.com/office/drawing/2014/main" val="509263468"/>
                        </a:ext>
                      </a:extLst>
                    </a:gridCol>
                  </a:tblGrid>
                  <a:tr h="5409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速度变化量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0352178"/>
                      </a:ext>
                    </a:extLst>
                  </a:tr>
                  <a:tr h="108194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意义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描述物体运动的快慢和方向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描述物体速度的变化量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描述物体速度变化的快慢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0453389"/>
                      </a:ext>
                    </a:extLst>
                  </a:tr>
                  <a:tr h="7391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定义式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i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𝐭</m:t>
                                      </m:r>
                                    </m:sub>
                                  </m:sSub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altLang="zh-CN" sz="2400" b="1" i="1" dirty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Book Antiqua" panose="020406020503050303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v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01233229"/>
                      </a:ext>
                    </a:extLst>
                  </a:tr>
                  <a:tr h="5409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单位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97543067"/>
                      </a:ext>
                    </a:extLst>
                  </a:tr>
                  <a:tr h="12550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物体运动的方向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的方向决定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与速度变化量的方向一致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的方向无关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47024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1406462"/>
                  </p:ext>
                </p:extLst>
              </p:nvPr>
            </p:nvGraphicFramePr>
            <p:xfrm>
              <a:off x="343710" y="1568133"/>
              <a:ext cx="11502993" cy="42371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0576">
                      <a:extLst>
                        <a:ext uri="{9D8B030D-6E8A-4147-A177-3AD203B41FA5}">
                          <a16:colId xmlns:a16="http://schemas.microsoft.com/office/drawing/2014/main" val="2538752421"/>
                        </a:ext>
                      </a:extLst>
                    </a:gridCol>
                    <a:gridCol w="3394776">
                      <a:extLst>
                        <a:ext uri="{9D8B030D-6E8A-4147-A177-3AD203B41FA5}">
                          <a16:colId xmlns:a16="http://schemas.microsoft.com/office/drawing/2014/main" val="484756593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3201852067"/>
                        </a:ext>
                      </a:extLst>
                    </a:gridCol>
                    <a:gridCol w="3519249">
                      <a:extLst>
                        <a:ext uri="{9D8B030D-6E8A-4147-A177-3AD203B41FA5}">
                          <a16:colId xmlns:a16="http://schemas.microsoft.com/office/drawing/2014/main" val="509263468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速度变化量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加速度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0352178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物理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意义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描述物体运动的快慢和方向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描述物体速度的变化量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描述物体速度变化的快慢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70453389"/>
                      </a:ext>
                    </a:extLst>
                  </a:tr>
                  <a:tr h="78752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定义式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418" t="-208462" r="-208079" b="-23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6817" t="-208462" r="-346" b="-2384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1233229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单位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m/s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97543067"/>
                      </a:ext>
                    </a:extLst>
                  </a:tr>
                  <a:tr h="12550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物体运动的方向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由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的方向决定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941060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与速度变化量的方向一致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的方向无关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5743" marR="6574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6470247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09397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567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山西大同第三中学期中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关于质点做直线运动的速度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、速度变化量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之间的关系，下列说法中正确的是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就越大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就越小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的方向与速度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质点做加速运动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就越大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20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9377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             </a:t>
            </a:r>
            <a:r>
              <a:rPr lang="en-US" altLang="zh-CN" b="1" dirty="0" smtClean="0"/>
              <a:t>C</a:t>
            </a: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171287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1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不一定越大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比如以很大的速度做匀速运动的质点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速度变化量为零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加速度与速度变化量没有直接关系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不一定越小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的方向与速度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质点做加速运动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速度变化得越快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不一定越大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2449" y="908720"/>
            <a:ext cx="864096" cy="30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98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参考系和相对运动的进一步理解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135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运动的描述是相对的，与所选取的参考系有关，对于同一物体的运动，选取的参考系不同，对运动的描述可能不同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在研究两个物体间的相对运动时，选择合适的参考系，可以使分析和计算更简单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情境通.eps" descr="id:21474920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757539"/>
            <a:ext cx="6549831" cy="663654"/>
          </a:xfrm>
          <a:prstGeom prst="rect">
            <a:avLst/>
          </a:prstGeom>
        </p:spPr>
      </p:pic>
      <p:pic>
        <p:nvPicPr>
          <p:cNvPr id="8" name="情境1.eps" descr="id:21474920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343" y="1618493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08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的队伍，行进速度为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，通讯员从队尾以速度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赶到队首，又立即以速度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返回队尾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求这段时间内队伍前进的距离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20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884" y="875610"/>
            <a:ext cx="1203325" cy="387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1778731"/>
                <a:ext cx="11485848" cy="10287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5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778731"/>
                <a:ext cx="11485848" cy="10287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2217403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2636912"/>
                <a:ext cx="11485848" cy="3855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以地面为参考系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根据通讯员与队伍前进距离间的关系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从队尾赶到队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首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从队首返回队尾有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所以队伍前进的距离为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若以队伍为参考系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则通讯员从队尾赶到队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首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相对队伍的速度为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通讯员再从队首返回队尾的过程中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相对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队伍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故整个过程的运动时间为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则队伍在这段时间内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前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636912"/>
                <a:ext cx="11485848" cy="3855927"/>
              </a:xfrm>
              <a:prstGeom prst="rect">
                <a:avLst/>
              </a:prstGeom>
              <a:blipFill>
                <a:blip r:embed="rId5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96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40441" y="2810423"/>
            <a:ext cx="864096" cy="30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2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平均速度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与瞬时速度的区别和联系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：平均速度表示物体在某段位移或某段时间内运动的平均快慢程度；瞬时速度表示物体在某一位置或某一时刻运动的快慢程度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：瞬时速度是运动时间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时的平均速度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情境2.eps" descr="id:2147492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95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4052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将某卫星成功发射使其进入地球同步轨道，卫星围绕地球做轨迹为圆的曲线运动，如图所示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卫星的运行轨迹是以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为圆心、半径等于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的圆周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为轨迹上的两点，且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OP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OQ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则关于卫星从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点的过程中，下列说法错误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路程先增大后减小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最终为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位移的大小先增大后减小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最终为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若运动时间为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则平均速度大小为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若运动时间为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则平均速率为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40529"/>
              </a:xfrm>
              <a:blipFill>
                <a:blip r:embed="rId2"/>
                <a:stretch>
                  <a:fillRect l="-796" r="-849" b="-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921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3432" y="858832"/>
            <a:ext cx="1203325" cy="3873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391891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             </a:t>
            </a:r>
            <a:r>
              <a:rPr lang="en-US" altLang="zh-CN" b="1" dirty="0"/>
              <a:t>A</a:t>
            </a:r>
            <a:endParaRPr lang="en-US" altLang="zh-CN" b="1" dirty="0" smtClean="0"/>
          </a:p>
        </p:txBody>
      </p:sp>
      <p:pic>
        <p:nvPicPr>
          <p:cNvPr id="5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5569403"/>
            <a:ext cx="842082" cy="299992"/>
          </a:xfrm>
          <a:prstGeom prst="rect">
            <a:avLst/>
          </a:prstGeom>
        </p:spPr>
      </p:pic>
      <p:pic>
        <p:nvPicPr>
          <p:cNvPr id="6" name="we404.jpg" descr="id:214749210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031310" y="2924944"/>
            <a:ext cx="2592288" cy="25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5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72472"/>
              </a:xfrm>
            </p:spPr>
            <p:txBody>
              <a:bodyPr/>
              <a:lstStyle/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表示运动轨迹的长度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故路程始终在增大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最终为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符合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表示从初位置到末位置的有向线段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故位移的大小先增大后减小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最终为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不符合题意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若运动时间为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则平均速度大小为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平均速率为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不符合题意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72472"/>
              </a:xfrm>
              <a:blipFill>
                <a:blip r:embed="rId2"/>
                <a:stretch>
                  <a:fillRect l="-796" r="-849" b="-12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2449" y="961678"/>
            <a:ext cx="864096" cy="307967"/>
          </a:xfrm>
          <a:prstGeom prst="rect">
            <a:avLst/>
          </a:prstGeom>
        </p:spPr>
      </p:pic>
      <p:pic>
        <p:nvPicPr>
          <p:cNvPr id="4" name="we404.jpg" descr="id:21474921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95006" y="3212976"/>
            <a:ext cx="2592288" cy="25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6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350" y="2708920"/>
            <a:ext cx="1512168" cy="4706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69475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速度的变化量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速度的变化量是指末速度</a:t>
            </a:r>
            <a:r>
              <a:rPr lang="en-US" altLang="zh-CN" b="1" i="1" dirty="0" err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与初速度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的矢量差，即</a:t>
            </a:r>
            <a:r>
              <a:rPr lang="en-US" altLang="zh-CN" b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知识过.eps" descr="id:2147493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  <p:pic>
        <p:nvPicPr>
          <p:cNvPr id="8" name="知识点.eps" descr="id:21474919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1595" y="1592366"/>
            <a:ext cx="137858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444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极限法求瞬时速度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中，当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是瞬时速度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求瞬时速度时，求出的是粗略值，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越小，求出的结果越接近真实值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44461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3.eps" descr="id:21474921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3432" y="826595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42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如图所示的计时装置可以近似测出气垫导轨上滑块的瞬时速度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已知固定在滑块上的遮光条的宽度为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4.0 mm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，遮光条经过光电门的遮光时间为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0.040 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则滑块经过光电门时的速度大小为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0.10 m/s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m/s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4.0 m/s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0.40 m/s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21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203325" cy="387350"/>
          </a:xfrm>
          <a:prstGeom prst="rect">
            <a:avLst/>
          </a:prstGeom>
        </p:spPr>
      </p:pic>
      <p:pic>
        <p:nvPicPr>
          <p:cNvPr id="4" name="we406.jpg" descr="id:21474921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2447740"/>
            <a:ext cx="3573780" cy="21793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             </a:t>
            </a:r>
            <a:r>
              <a:rPr lang="en-US" altLang="zh-CN" b="1" dirty="0"/>
              <a:t>A</a:t>
            </a:r>
            <a:endParaRPr lang="en-US" altLang="zh-CN" b="1" dirty="0" smtClean="0"/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902656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8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06740"/>
              </a:xfrm>
            </p:spPr>
            <p:txBody>
              <a:bodyPr/>
              <a:lstStyle/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速度的定义可知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滑块经过光电门时的速度大小为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𝟎𝟒𝟎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m/s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0.10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该速度为滑块经过光电门时的平均速度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极短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可将结果近似视为瞬时速度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06740"/>
              </a:xfrm>
              <a:blipFill>
                <a:blip r:embed="rId2"/>
                <a:stretch>
                  <a:fillRect l="-796" r="-849" b="-2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2449" y="1024161"/>
            <a:ext cx="864096" cy="307967"/>
          </a:xfrm>
          <a:prstGeom prst="rect">
            <a:avLst/>
          </a:prstGeom>
        </p:spPr>
      </p:pic>
      <p:pic>
        <p:nvPicPr>
          <p:cNvPr id="4" name="we406.jpg" descr="id:21474921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1030" y="2668672"/>
            <a:ext cx="3573780" cy="217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4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2564904"/>
            <a:ext cx="1224136" cy="7062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153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定义：在物理学中，物体运动速度的变化跟发生这一变化所用时间之比，称为物体运动的加速度，用字母 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定义式：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表示物体运动的初速度，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表示末速度，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表示发生这一变化所用的时间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单位：加速度的单位是米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秒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，符号是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，读作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米每二次方秒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物理意义：描述物体运动速度变化的快慢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1538"/>
              </a:xfrm>
              <a:blipFill rotWithShape="0">
                <a:blip r:embed="rId3"/>
                <a:stretch>
                  <a:fillRect l="-796" r="-849" b="-8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49450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加速度的方向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加速度是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矢量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，既有大小，也有方向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的方向与速度的变化量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的方向相同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在直线运动中，如果物体速度增加，即做加速运动，加速度的方向与速度的方向相同；如果物体速度减小，即做减速运动，加速度的方向与速度的方向相反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直线运动中，一般取初速度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的方向为正方向，若某矢量的方向与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同向则取正值，反向则取负值，这样就把矢量运算简化为了代数运算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与速度类似，加速度也有平均加速度和瞬时加速度之分，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中的加速度实际是时间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内的平均加速度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如果瞬时加速度保持不变，这种运动称为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匀变速直线运动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49450"/>
              </a:xfrm>
              <a:blipFill>
                <a:blip r:embed="rId2"/>
                <a:stretch>
                  <a:fillRect l="-796" r="-2176" b="-1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38987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加速度的理解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对加速度定义式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的理解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加速度定义式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是一个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比值定义式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，加速度的单位是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是矢量，方向与速度变化量的方向相同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表示速度的变化率，反映了速度变化的快慢，而不是反映了速度变化量的大小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3898760"/>
              </a:xfrm>
              <a:blipFill>
                <a:blip r:embed="rId2"/>
                <a:stretch>
                  <a:fillRect l="-796" r="-849" b="-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939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74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加速度和速度的关系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加速度的大小和速度的大小无直接关系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速度大，加速度不一定大；加速度大，速度不一定大；加速度为零，速度可以不为零；速度为零，加速度可以不为零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加速度的方向和速度的方向无直接关系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加速度与速度的方向可能相同，也可能相反，两者的方向还可能不在一条直线上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396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判断直线运动中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734a.jpg" descr="id:21474919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75376" y="1541229"/>
            <a:ext cx="7439660" cy="31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708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四川凉山安宁河联盟期末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关于加速度，下列说法正确的是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加速度是一个描述物体运动快慢和方向的物理量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加速度为零时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物体的运动状态将保持不变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表明物体运动得越快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物体的速度也随之增大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4114043"/>
                <a:ext cx="11485848" cy="2340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107315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是描述物体运动速度变化快慢的物理量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加速度为零时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物体的速度不发生变化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则物体的运动状态不发生变化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加速度越大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>
                  <a:lnSpc>
                    <a:spcPct val="110000"/>
                  </a:lnSpc>
                  <a:spcAft>
                    <a:spcPts val="0"/>
                  </a:spcAft>
                  <a:tabLst>
                    <a:tab pos="107315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明物体速度变化得越快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与物体运动快慢无关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加速度与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107315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体的速度无直接关系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114043"/>
                <a:ext cx="11485848" cy="2340321"/>
              </a:xfrm>
              <a:prstGeom prst="rect">
                <a:avLst/>
              </a:prstGeom>
              <a:blipFill>
                <a:blip r:embed="rId3"/>
                <a:stretch>
                  <a:fillRect l="-796" r="-849" b="-23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6004" y="4293096"/>
            <a:ext cx="864096" cy="30796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50137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             </a:t>
            </a:r>
            <a:r>
              <a:rPr lang="en-US" altLang="zh-CN" b="1" dirty="0" smtClean="0"/>
              <a:t>B</a:t>
            </a:r>
          </a:p>
        </p:txBody>
      </p:sp>
      <p:pic>
        <p:nvPicPr>
          <p:cNvPr id="9" name="24答案.eps" descr="id:21474939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0424" y="3678891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0575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计算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加速度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加速度的步骤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规定速度的正方向，一般规定初速度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的方向为正方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判断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的方向与正方向的关系，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的方向与正方向相同，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取正值；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的方向与正方向相反，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找出速度发生变化所用的时间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计算加速度，并对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的方向加以解释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为正值，说明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的方向与规定的</a:t>
                </a: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正方向相同；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为负值，说明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的方向与规定的正方向相反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05758"/>
              </a:xfrm>
              <a:blipFill>
                <a:blip r:embed="rId2"/>
                <a:stretch>
                  <a:fillRect l="-796" r="-849" b="-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要点2.eps" descr="id:21474914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518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1271</Words>
  <Application>Microsoft Office PowerPoint</Application>
  <PresentationFormat>自定义</PresentationFormat>
  <Paragraphs>112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383</cp:revision>
  <dcterms:created xsi:type="dcterms:W3CDTF">2020-11-06T05:24:00Z</dcterms:created>
  <dcterms:modified xsi:type="dcterms:W3CDTF">2025-06-20T05:36:08Z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